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8" r:id="rId4"/>
    <p:sldId id="289" r:id="rId5"/>
    <p:sldId id="278" r:id="rId6"/>
    <p:sldId id="276" r:id="rId7"/>
    <p:sldId id="279" r:id="rId8"/>
    <p:sldId id="290" r:id="rId9"/>
    <p:sldId id="284" r:id="rId10"/>
    <p:sldId id="285" r:id="rId11"/>
    <p:sldId id="267" r:id="rId12"/>
    <p:sldId id="294" r:id="rId13"/>
    <p:sldId id="295" r:id="rId14"/>
    <p:sldId id="296" r:id="rId15"/>
    <p:sldId id="273" r:id="rId16"/>
    <p:sldId id="297" r:id="rId17"/>
    <p:sldId id="298" r:id="rId18"/>
    <p:sldId id="287" r:id="rId19"/>
    <p:sldId id="274" r:id="rId20"/>
  </p:sldIdLst>
  <p:sldSz cx="9144000" cy="6858000" type="screen4x3"/>
  <p:notesSz cx="9144000" cy="6858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D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59" autoAdjust="0"/>
    <p:restoredTop sz="91382" autoAdjust="0"/>
  </p:normalViewPr>
  <p:slideViewPr>
    <p:cSldViewPr>
      <p:cViewPr varScale="1">
        <p:scale>
          <a:sx n="48" d="100"/>
          <a:sy n="4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478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E80-88E8-45BB-A3AE-59E45CDBDB78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5F4CB-5129-4EAB-AD6C-B97C1EEE76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365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9F681-EF49-4722-9539-A847877A4A57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47518-2DEC-4198-A0B4-C1FCC4AB559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5165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7518-2DEC-4198-A0B4-C1FCC4AB5597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461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7518-2DEC-4198-A0B4-C1FCC4AB5597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461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7518-2DEC-4198-A0B4-C1FCC4AB5597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461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7518-2DEC-4198-A0B4-C1FCC4AB5597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461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0C0013-E3B0-491E-B8CA-C2229473D821}" type="datetimeFigureOut">
              <a:rPr lang="hr-HR" smtClean="0"/>
              <a:pPr/>
              <a:t>16.3.2016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E527AA-22FB-4732-AF3C-04191BE8C98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kzz.hr/sadrzaj/novosti/osma-smotra-projekata-kzz/590%20final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mladi.kzz.hr/sadrzaj/Clanci/odrzana-tribina-mladi-na-trzistu-rada/ms%20naslovna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mladi.kzz.hr/sadrzaj/Clanci/savjet-mladih-na-sajmu-udruga/660%20sm%20pregrada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mladi.kzz.hr/sadrzaj/Clanci/odrzana-obuka-savjeta-mladih/665.jpg" TargetMode="External"/><Relationship Id="rId5" Type="http://schemas.openxmlformats.org/officeDocument/2006/relationships/image" Target="../media/image17.jpeg"/><Relationship Id="rId4" Type="http://schemas.openxmlformats.org/officeDocument/2006/relationships/image" Target="https://scontent-amt2-1.xx.fbcdn.net/hphotos-xal1/v/t1.0-9/12279211_1519607911685730_6155097265967278828_n.jpg?oh=8208bb5da71a30ce51950eade890a70c&amp;oe=5758CA6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74176"/>
            <a:ext cx="7361055" cy="2140378"/>
          </a:xfrm>
        </p:spPr>
        <p:txBody>
          <a:bodyPr>
            <a:normAutofit fontScale="90000"/>
          </a:bodyPr>
          <a:lstStyle/>
          <a:p>
            <a:pPr algn="ctr"/>
            <a:r>
              <a:rPr lang="hr-HR" smtClean="0"/>
              <a:t/>
            </a:r>
            <a:br>
              <a:rPr lang="hr-HR" smtClean="0"/>
            </a:br>
            <a:r>
              <a:rPr lang="hr-HR" smtClean="0">
                <a:solidFill>
                  <a:schemeClr val="tx1"/>
                </a:solidFill>
                <a:latin typeface="Bookman Old Style" pitchFamily="18" charset="0"/>
              </a:rPr>
              <a:t>IZVJEŠĆE </a:t>
            </a:r>
            <a:r>
              <a:rPr lang="hr-HR" dirty="0" smtClean="0">
                <a:solidFill>
                  <a:schemeClr val="tx1"/>
                </a:solidFill>
                <a:latin typeface="Bookman Old Style" pitchFamily="18" charset="0"/>
              </a:rPr>
              <a:t>O RADU SAVJETA MLADIH </a:t>
            </a:r>
            <a:br>
              <a:rPr lang="hr-HR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dirty="0" smtClean="0">
                <a:solidFill>
                  <a:schemeClr val="tx1"/>
                </a:solidFill>
                <a:latin typeface="Bookman Old Style" pitchFamily="18" charset="0"/>
              </a:rPr>
              <a:t>KRAPINSKO - ZAGORSKE ŽUPANIJE </a:t>
            </a:r>
            <a:br>
              <a:rPr lang="hr-HR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2200" dirty="0" smtClean="0">
                <a:solidFill>
                  <a:schemeClr val="tx1"/>
                </a:solidFill>
                <a:latin typeface="Bookman Old Style" pitchFamily="18" charset="0"/>
              </a:rPr>
              <a:t>U 2015.GODINI</a:t>
            </a:r>
            <a:endParaRPr lang="hr-HR" sz="2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5549938"/>
            <a:ext cx="6172200" cy="888522"/>
          </a:xfrm>
        </p:spPr>
        <p:txBody>
          <a:bodyPr>
            <a:normAutofit fontScale="92500" lnSpcReduction="20000"/>
          </a:bodyPr>
          <a:lstStyle/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r"/>
            <a:r>
              <a:rPr lang="hr-HR" dirty="0" smtClean="0"/>
              <a:t>Krapina, 16.03.2016.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Documents and Settings\veronika.kolman\Desktop\OSTALO\4.sjednica ŽSM\IMG_8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85992"/>
            <a:ext cx="664548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973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18" y="1219200"/>
            <a:ext cx="8610600" cy="5562600"/>
          </a:xfrm>
        </p:spPr>
        <p:txBody>
          <a:bodyPr>
            <a:normAutofit fontScale="77500" lnSpcReduction="20000"/>
          </a:bodyPr>
          <a:lstStyle/>
          <a:p>
            <a:r>
              <a:rPr lang="hr-HR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hr-HR" sz="2200" dirty="0" smtClean="0">
                <a:solidFill>
                  <a:schemeClr val="tx1"/>
                </a:solidFill>
              </a:rPr>
              <a:t> </a:t>
            </a:r>
          </a:p>
          <a:p>
            <a:endParaRPr lang="hr-HR" sz="2200" dirty="0">
              <a:solidFill>
                <a:schemeClr val="tx1"/>
              </a:solidFill>
            </a:endParaRPr>
          </a:p>
          <a:p>
            <a:endParaRPr lang="hr-HR" sz="2200" dirty="0" smtClean="0">
              <a:solidFill>
                <a:schemeClr val="tx1"/>
              </a:solidFill>
            </a:endParaRPr>
          </a:p>
          <a:p>
            <a:endParaRPr lang="hr-HR" sz="2200" dirty="0">
              <a:solidFill>
                <a:schemeClr val="tx1"/>
              </a:solidFill>
            </a:endParaRPr>
          </a:p>
          <a:p>
            <a:r>
              <a:rPr lang="hr-HR" sz="2600" dirty="0" smtClean="0">
                <a:solidFill>
                  <a:schemeClr val="tx1"/>
                </a:solidFill>
              </a:rPr>
              <a:t>   PLENARNA SJEDNICA </a:t>
            </a:r>
          </a:p>
          <a:p>
            <a:r>
              <a:rPr lang="hr-HR" sz="2600" dirty="0" smtClean="0">
                <a:solidFill>
                  <a:schemeClr val="tx1"/>
                </a:solidFill>
              </a:rPr>
              <a:t>YOUTH REGIONAL </a:t>
            </a:r>
          </a:p>
          <a:p>
            <a:r>
              <a:rPr lang="hr-HR" sz="2600" dirty="0" smtClean="0">
                <a:solidFill>
                  <a:schemeClr val="tx1"/>
                </a:solidFill>
              </a:rPr>
              <a:t>                         NETWORKA</a:t>
            </a:r>
          </a:p>
          <a:p>
            <a:r>
              <a:rPr lang="hr-HR" sz="22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100" dirty="0" smtClean="0">
                <a:solidFill>
                  <a:schemeClr val="tx1"/>
                </a:solidFill>
              </a:rPr>
              <a:t>21. - 23.05.2016., Ponta Delgada</a:t>
            </a:r>
            <a:endParaRPr lang="hr-HR" sz="21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sz="2600" dirty="0"/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dirty="0"/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hr-HR" dirty="0" smtClean="0"/>
              <a:t>R</a:t>
            </a:r>
            <a:r>
              <a:rPr lang="vi-VN" dirty="0" smtClean="0"/>
              <a:t>egionaln</a:t>
            </a:r>
            <a:r>
              <a:rPr lang="hr-HR" dirty="0" smtClean="0"/>
              <a:t>a</a:t>
            </a:r>
            <a:r>
              <a:rPr lang="vi-VN" dirty="0" smtClean="0"/>
              <a:t> mrež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vi-VN" dirty="0"/>
              <a:t>mladih </a:t>
            </a:r>
            <a:r>
              <a:rPr lang="hr-HR" dirty="0" smtClean="0"/>
              <a:t>d</a:t>
            </a:r>
            <a:r>
              <a:rPr lang="vi-VN" dirty="0" smtClean="0"/>
              <a:t>jeluje </a:t>
            </a:r>
            <a:r>
              <a:rPr lang="vi-VN" dirty="0"/>
              <a:t>u sklopu Skupštine europskih regija koja objedinjuje preko 230 regija dok sama mreža trenutno broji 42 regije članice. </a:t>
            </a:r>
            <a:endParaRPr lang="hr-HR" dirty="0"/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hr-HR" dirty="0" smtClean="0"/>
              <a:t>P</a:t>
            </a:r>
            <a:r>
              <a:rPr lang="vi-VN" dirty="0" smtClean="0"/>
              <a:t>otiče </a:t>
            </a:r>
            <a:r>
              <a:rPr lang="vi-VN" dirty="0"/>
              <a:t>na razmjenu ideja i iskustava, ali i usmjerava na osmišljavanje zajedničkih projekata i međuregionalno povezivanje mladih. </a:t>
            </a:r>
            <a:endParaRPr lang="hr-HR" dirty="0" smtClean="0"/>
          </a:p>
        </p:txBody>
      </p:sp>
      <p:pic>
        <p:nvPicPr>
          <p:cNvPr id="7170" name="Picture 2" descr="C:\Documents and Settings\veronika.kolman\Desktop\OSTALO\mob\1. SAVJET MLADIH KZŽ\YRN Azores\Zagorci na  sjednici Youth Regional Networka u Portuga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3518" y="16764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4282" y="214290"/>
            <a:ext cx="7467600" cy="1214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SAVJET MLADIH KZŽ</a:t>
            </a: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                                       </a:t>
            </a:r>
            <a:r>
              <a:rPr kumimoji="0" lang="hr-HR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nacionalna i međunarodna razina</a:t>
            </a:r>
            <a:endParaRPr kumimoji="0" lang="hr-HR" sz="2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75156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827502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4282" y="214290"/>
            <a:ext cx="7467600" cy="1214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SAVJET MLADIH KZŽ</a:t>
            </a: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                    </a:t>
            </a:r>
            <a:r>
              <a:rPr kumimoji="0" lang="hr-HR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suradnja s organizacijama civilnog društva</a:t>
            </a:r>
            <a:endParaRPr kumimoji="0" lang="hr-HR" sz="2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26" name="Picture 2" descr="http://www.kzz.hr/sadrzaj/novosti/osma-smotra-projekata-kzz/590%20final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000364" y="3097274"/>
            <a:ext cx="5000660" cy="376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niOkvir 6"/>
          <p:cNvSpPr txBox="1"/>
          <p:nvPr/>
        </p:nvSpPr>
        <p:spPr>
          <a:xfrm>
            <a:off x="357158" y="1785927"/>
            <a:ext cx="785818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1600" b="1" dirty="0" smtClean="0">
              <a:latin typeface="Bookman Old Style" pitchFamily="18" charset="0"/>
            </a:endParaRPr>
          </a:p>
          <a:p>
            <a:pPr algn="ctr"/>
            <a:r>
              <a:rPr lang="hr-HR" sz="1600" b="1" dirty="0" smtClean="0"/>
              <a:t>Nikolina Krušelj sudjelovala  je u ocjenjivanju projekata  </a:t>
            </a:r>
          </a:p>
          <a:p>
            <a:pPr algn="ctr"/>
            <a:endParaRPr lang="hr-HR" sz="1600" b="1" dirty="0" smtClean="0"/>
          </a:p>
          <a:p>
            <a:pPr algn="ctr"/>
            <a:r>
              <a:rPr lang="hr-HR" sz="1600" b="1" dirty="0" smtClean="0"/>
              <a:t> NA 8. ŽUPANIJSKOJ SMOTRI PROJEKATA IZ NACIONALNOG PROGRAMA ODGOJA I OBRAZOVANJA ZA LJUDSKA PRAVA I DEMOKRATSKO GRAĐANSTVO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75156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3750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4282" y="214290"/>
            <a:ext cx="7467600" cy="1214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SAVJET MLADIH KZŽ</a:t>
            </a: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                    </a:t>
            </a:r>
            <a:r>
              <a:rPr kumimoji="0" lang="hr-HR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suradnja s organizacijama civilnog društva</a:t>
            </a:r>
            <a:endParaRPr kumimoji="0" lang="hr-HR" sz="2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TekstniOkvir 6"/>
          <p:cNvSpPr txBox="1"/>
          <p:nvPr/>
        </p:nvSpPr>
        <p:spPr>
          <a:xfrm>
            <a:off x="285720" y="1571612"/>
            <a:ext cx="742955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atin typeface="Bookman Old Style" pitchFamily="18" charset="0"/>
              </a:rPr>
              <a:t>Organizacija tribine </a:t>
            </a:r>
          </a:p>
          <a:p>
            <a:pPr algn="ctr"/>
            <a:r>
              <a:rPr lang="hr-HR" b="1" dirty="0" smtClean="0">
                <a:latin typeface="Bookman Old Style" pitchFamily="18" charset="0"/>
              </a:rPr>
              <a:t>MLADI NA TRŽIŠTU RADA, Krapina, svibanj 2015.</a:t>
            </a:r>
          </a:p>
          <a:p>
            <a:pPr algn="ctr"/>
            <a:r>
              <a:rPr lang="hr-HR" sz="1600" b="1" dirty="0" smtClean="0">
                <a:latin typeface="Bookman Old Style" pitchFamily="18" charset="0"/>
              </a:rPr>
              <a:t>u suradnji sa</a:t>
            </a:r>
          </a:p>
          <a:p>
            <a:pPr algn="ctr">
              <a:buFont typeface="Wingdings" pitchFamily="2" charset="2"/>
              <a:buChar char="q"/>
            </a:pPr>
            <a:r>
              <a:rPr lang="hr-HR" sz="1600" b="1" dirty="0" smtClean="0">
                <a:latin typeface="Bookman Old Style" pitchFamily="18" charset="0"/>
              </a:rPr>
              <a:t> </a:t>
            </a:r>
            <a:r>
              <a:rPr lang="hr-HR" sz="1600" dirty="0" smtClean="0"/>
              <a:t>CESI - Centar za edukaciju, savjetovanje i istraživanje,</a:t>
            </a:r>
          </a:p>
          <a:p>
            <a:pPr algn="ctr">
              <a:buFont typeface="Wingdings" pitchFamily="2" charset="2"/>
              <a:buChar char="q"/>
            </a:pPr>
            <a:r>
              <a:rPr lang="hr-HR" sz="1600" dirty="0" smtClean="0"/>
              <a:t> Hrvatskim zavodom za zapošljavanje, Područni ured Krapina </a:t>
            </a:r>
          </a:p>
          <a:p>
            <a:pPr algn="ctr">
              <a:buFont typeface="Wingdings" pitchFamily="2" charset="2"/>
              <a:buChar char="q"/>
            </a:pPr>
            <a:r>
              <a:rPr lang="hr-HR" sz="1600" dirty="0" smtClean="0"/>
              <a:t> Mrežom udruga Zagor</a:t>
            </a:r>
          </a:p>
          <a:p>
            <a:pPr algn="ctr">
              <a:buFont typeface="Wingdings" pitchFamily="2" charset="2"/>
              <a:buChar char="q"/>
            </a:pPr>
            <a:r>
              <a:rPr lang="hr-HR" sz="1600" dirty="0" smtClean="0"/>
              <a:t> Povjerenstvom za ravnopravnost spolova Krapinsko-zagorske županije</a:t>
            </a:r>
            <a:endParaRPr lang="hr-HR" sz="1600" b="1" dirty="0" smtClean="0">
              <a:latin typeface="Bookman Old Style" pitchFamily="18" charset="0"/>
            </a:endParaRPr>
          </a:p>
          <a:p>
            <a:endParaRPr lang="hr-HR" sz="1200" b="1" dirty="0" smtClean="0">
              <a:latin typeface="Bookman Old Style" pitchFamily="18" charset="0"/>
            </a:endParaRPr>
          </a:p>
          <a:p>
            <a:endParaRPr lang="hr-HR" dirty="0"/>
          </a:p>
        </p:txBody>
      </p:sp>
      <p:pic>
        <p:nvPicPr>
          <p:cNvPr id="2050" name="MainContent_FrvStr_ImgSlika" descr="http://www.mladi.kzz.hr/sadrzaj/Clanci/odrzana-tribina-mladi-na-trzistu-rada/ms%20naslovna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428860" y="3357562"/>
            <a:ext cx="589147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75156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375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4282" y="214290"/>
            <a:ext cx="7467600" cy="1214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SAVJET MLADIH KZŽ</a:t>
            </a: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                    </a:t>
            </a:r>
            <a:r>
              <a:rPr kumimoji="0" lang="hr-HR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suradnja s organizacijama civilnog društva</a:t>
            </a:r>
            <a:endParaRPr kumimoji="0" lang="hr-HR" sz="2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TekstniOkvir 6"/>
          <p:cNvSpPr txBox="1"/>
          <p:nvPr/>
        </p:nvSpPr>
        <p:spPr>
          <a:xfrm>
            <a:off x="214282" y="1714488"/>
            <a:ext cx="778674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2000" b="1" dirty="0" smtClean="0"/>
          </a:p>
          <a:p>
            <a:pPr algn="ctr"/>
            <a:r>
              <a:rPr lang="hr-HR" sz="2000" b="1" dirty="0" smtClean="0"/>
              <a:t>ŽUPANIJSKI SAVJET MLADIH NA SAJMU UDRUGA </a:t>
            </a:r>
          </a:p>
          <a:p>
            <a:pPr algn="ctr"/>
            <a:r>
              <a:rPr lang="hr-HR" sz="2000" b="1" dirty="0" smtClean="0"/>
              <a:t>U PREGRADI,  svibanj 2015.</a:t>
            </a:r>
            <a:endParaRPr lang="hr-HR" sz="2000" b="1" dirty="0" smtClean="0">
              <a:latin typeface="Bookman Old Style" pitchFamily="18" charset="0"/>
            </a:endParaRPr>
          </a:p>
          <a:p>
            <a:endParaRPr lang="hr-HR" sz="1200" b="1" dirty="0" smtClean="0">
              <a:latin typeface="Bookman Old Style" pitchFamily="18" charset="0"/>
            </a:endParaRPr>
          </a:p>
          <a:p>
            <a:endParaRPr lang="hr-HR" dirty="0"/>
          </a:p>
        </p:txBody>
      </p:sp>
      <p:pic>
        <p:nvPicPr>
          <p:cNvPr id="3074" name="Picture 2" descr="http://www.mladi.kzz.hr/sadrzaj/Clanci/savjet-mladih-na-sajmu-udruga/660%20sm%20pregrada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45894" y="2928934"/>
            <a:ext cx="61057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75156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375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4282" y="214290"/>
            <a:ext cx="7572428" cy="1214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hr-HR" sz="11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SAVJET MLADIH KZŽ</a:t>
            </a: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lang="hr-HR" sz="2000" b="1" dirty="0" smtClean="0"/>
              <a:t>SURADNJA S LOKALNIM SAVJETIMA MLADIH U KZŽ</a:t>
            </a:r>
            <a:endParaRPr kumimoji="0" lang="hr-HR" sz="2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TekstniOkvir 6"/>
          <p:cNvSpPr txBox="1"/>
          <p:nvPr/>
        </p:nvSpPr>
        <p:spPr>
          <a:xfrm>
            <a:off x="357158" y="1643050"/>
            <a:ext cx="371477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2000" b="1" dirty="0" smtClean="0"/>
          </a:p>
          <a:p>
            <a:pPr algn="ctr"/>
            <a:r>
              <a:rPr lang="hr-HR" sz="2000" b="1" dirty="0" smtClean="0"/>
              <a:t>Obuka Savjeta mladih, Krapina, srpanj 2015. </a:t>
            </a:r>
            <a:endParaRPr lang="hr-HR" sz="2000" b="1" dirty="0" smtClean="0">
              <a:latin typeface="Bookman Old Style" pitchFamily="18" charset="0"/>
            </a:endParaRPr>
          </a:p>
          <a:p>
            <a:endParaRPr lang="hr-HR" sz="1200" b="1" dirty="0" smtClean="0">
              <a:latin typeface="Bookman Old Style" pitchFamily="18" charset="0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niOkvir 6"/>
          <p:cNvSpPr txBox="1"/>
          <p:nvPr/>
        </p:nvSpPr>
        <p:spPr>
          <a:xfrm>
            <a:off x="4643438" y="1785927"/>
            <a:ext cx="3786214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2000" b="1" dirty="0" smtClean="0"/>
          </a:p>
          <a:p>
            <a:pPr algn="ctr"/>
            <a:r>
              <a:rPr lang="hr-HR" sz="2000" b="1" dirty="0" smtClean="0"/>
              <a:t>Sudjelovanje na edukativnoj tribini o značaju Savjeta mladih u Bedekovčini, studeni 2015. </a:t>
            </a:r>
            <a:endParaRPr lang="hr-HR" sz="2000" b="1" dirty="0" smtClean="0">
              <a:latin typeface="Bookman Old Style" pitchFamily="18" charset="0"/>
            </a:endParaRPr>
          </a:p>
          <a:p>
            <a:endParaRPr lang="hr-HR" sz="1200" b="1" dirty="0" smtClean="0">
              <a:latin typeface="Bookman Old Style" pitchFamily="18" charset="0"/>
            </a:endParaRPr>
          </a:p>
          <a:p>
            <a:endParaRPr lang="hr-HR" dirty="0"/>
          </a:p>
        </p:txBody>
      </p:sp>
      <p:pic>
        <p:nvPicPr>
          <p:cNvPr id="4099" name="Picture 3" descr="https://scontent-amt2-1.xx.fbcdn.net/hphotos-xal1/v/t1.0-9/12279211_1519607911685730_6155097265967278828_n.jpg?oh=8208bb5da71a30ce51950eade890a70c&amp;oe=5758CA6D"/>
          <p:cNvPicPr>
            <a:picLocks noChangeAspect="1" noChangeArrowheads="1"/>
          </p:cNvPicPr>
          <p:nvPr/>
        </p:nvPicPr>
        <p:blipFill>
          <a:blip r:embed="rId3" r:link="rId4">
            <a:lum bright="-2000"/>
          </a:blip>
          <a:srcRect/>
          <a:stretch>
            <a:fillRect/>
          </a:stretch>
        </p:blipFill>
        <p:spPr bwMode="auto">
          <a:xfrm>
            <a:off x="4679131" y="4000504"/>
            <a:ext cx="37505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MainContent_FrvStr_ImgSlika" descr="http://www.mladi.kzz.hr/sadrzaj/Clanci/odrzana-obuka-savjeta-mladih/665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0" y="3500438"/>
            <a:ext cx="5000628" cy="26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375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115328" cy="5102352"/>
          </a:xfrm>
        </p:spPr>
        <p:txBody>
          <a:bodyPr>
            <a:normAutofit/>
          </a:bodyPr>
          <a:lstStyle/>
          <a:p>
            <a:pPr algn="ctr"/>
            <a:endParaRPr lang="hr-HR" sz="2000" dirty="0" smtClean="0"/>
          </a:p>
          <a:p>
            <a:pPr>
              <a:buNone/>
            </a:pPr>
            <a:r>
              <a:rPr lang="hr-HR" sz="2000" b="1" dirty="0" smtClean="0"/>
              <a:t>OSTALE AKTIVNOSTI:</a:t>
            </a:r>
          </a:p>
          <a:p>
            <a:pPr>
              <a:buNone/>
            </a:pPr>
            <a:endParaRPr lang="hr-HR" sz="1000" dirty="0" smtClean="0"/>
          </a:p>
          <a:p>
            <a:pPr lvl="0">
              <a:buClrTx/>
              <a:buFont typeface="Wingdings" pitchFamily="2" charset="2"/>
              <a:buChar char="q"/>
            </a:pPr>
            <a:r>
              <a:rPr lang="hr-HR" sz="1700" b="1" dirty="0" smtClean="0"/>
              <a:t>POZIV NA SJEDNICE SAVJETA MLADIH UPUĆIVAO  SE PREDSTAVNICIMA LOKALNIH SAVJETA MLADIH U ŽUPANIJI. </a:t>
            </a:r>
          </a:p>
          <a:p>
            <a:pPr lvl="0">
              <a:buClrTx/>
              <a:buFont typeface="Wingdings" pitchFamily="2" charset="2"/>
              <a:buChar char="q"/>
            </a:pPr>
            <a:endParaRPr lang="hr-HR" sz="1000" b="1" dirty="0" smtClean="0"/>
          </a:p>
          <a:p>
            <a:pPr lvl="0">
              <a:buClrTx/>
              <a:buFont typeface="Wingdings" pitchFamily="2" charset="2"/>
              <a:buChar char="q"/>
            </a:pPr>
            <a:r>
              <a:rPr lang="hr-HR" sz="1700" b="1" dirty="0" smtClean="0"/>
              <a:t>NA SJEDNICAMA ŽUPANIJSKOG SAVJETA MLADIH REDOVITO SU SUDJELOVALI PREDSTAVNICI LOKALNIH SAVJETA MLADIH.</a:t>
            </a:r>
          </a:p>
          <a:p>
            <a:pPr lvl="0">
              <a:buClrTx/>
              <a:buFont typeface="Wingdings" pitchFamily="2" charset="2"/>
              <a:buChar char="q"/>
            </a:pPr>
            <a:endParaRPr lang="hr-HR" sz="1000" b="1" dirty="0" smtClean="0"/>
          </a:p>
          <a:p>
            <a:pPr lvl="0">
              <a:buClrTx/>
              <a:buFont typeface="Wingdings" pitchFamily="2" charset="2"/>
              <a:buChar char="q"/>
            </a:pPr>
            <a:r>
              <a:rPr lang="hr-HR" sz="1700" b="1" dirty="0" smtClean="0"/>
              <a:t> SJEDNICE SU SE ODRŽAVALE SVAKI PUT NA RAZLIČITIM MJESTIMA S CILJEM BOLJE KOMUNIKACIJE S LOKALNIM SAVJETIMA MLADIH.</a:t>
            </a:r>
          </a:p>
          <a:p>
            <a:pPr lvl="0">
              <a:buClrTx/>
              <a:buFont typeface="Wingdings" pitchFamily="2" charset="2"/>
              <a:buChar char="q"/>
            </a:pPr>
            <a:endParaRPr lang="hr-HR" sz="1000" b="1" dirty="0" smtClean="0"/>
          </a:p>
          <a:p>
            <a:pPr lvl="0">
              <a:buClrTx/>
              <a:buFont typeface="Wingdings" pitchFamily="2" charset="2"/>
              <a:buChar char="q"/>
            </a:pPr>
            <a:r>
              <a:rPr lang="hr-HR" sz="1700" b="1" dirty="0" smtClean="0"/>
              <a:t>USPOSTAVLJENA JE  KONTINUIRANA KOMUNIKACIJA, TE  PODRŠKA U RADU  ČLANOVIMA LOKALNIH SAVJETA MLADIH KROZ ODGOVORNOSTI  ČLANICA I ČLANOVA ŽUPANIJSKOG SAVJETA MLADIH PREMA TERITORIJALNOM PRINCIPU.</a:t>
            </a:r>
          </a:p>
          <a:p>
            <a:pPr>
              <a:buNone/>
            </a:pPr>
            <a:endParaRPr lang="hr-HR" sz="2000" dirty="0" smtClean="0"/>
          </a:p>
          <a:p>
            <a:pPr marL="0" indent="0" algn="ctr">
              <a:buNone/>
            </a:pPr>
            <a:endParaRPr lang="hr-HR" sz="2000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94298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282" y="214290"/>
            <a:ext cx="7572428" cy="1214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hr-HR" sz="11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SAVJET MLADIH KZŽ</a:t>
            </a: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lang="hr-HR" sz="2000" b="1" dirty="0" smtClean="0"/>
              <a:t>SURADNJA S LOKALNIM SAVJETIMA MLADIH U KZŽ</a:t>
            </a:r>
            <a:endParaRPr kumimoji="0" lang="hr-HR" sz="2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92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29642" cy="5102352"/>
          </a:xfrm>
        </p:spPr>
        <p:txBody>
          <a:bodyPr>
            <a:normAutofit/>
          </a:bodyPr>
          <a:lstStyle/>
          <a:p>
            <a:pPr algn="ctr"/>
            <a:endParaRPr lang="hr-HR" sz="2000" dirty="0" smtClean="0"/>
          </a:p>
          <a:p>
            <a:pPr>
              <a:buNone/>
            </a:pPr>
            <a:endParaRPr lang="hr-HR" sz="1000" dirty="0" smtClean="0"/>
          </a:p>
          <a:p>
            <a:pPr lvl="0">
              <a:buNone/>
            </a:pPr>
            <a:r>
              <a:rPr lang="hr-HR" sz="2000" dirty="0" smtClean="0"/>
              <a:t>INFORMIRANJE O RADU SAVJETA MLADIH PROVODILO SE: </a:t>
            </a:r>
          </a:p>
          <a:p>
            <a:pPr lvl="0">
              <a:buNone/>
            </a:pPr>
            <a:endParaRPr lang="hr-HR" sz="1600" dirty="0" smtClean="0"/>
          </a:p>
          <a:p>
            <a:pPr lvl="0">
              <a:buClrTx/>
              <a:buFont typeface="Wingdings" pitchFamily="2" charset="2"/>
              <a:buChar char="q"/>
            </a:pPr>
            <a:r>
              <a:rPr lang="hr-HR" sz="1600" b="1" dirty="0" smtClean="0"/>
              <a:t>SUDJELOVANJEM NA DOGAĐANJIMA</a:t>
            </a:r>
          </a:p>
          <a:p>
            <a:pPr lvl="0">
              <a:buClrTx/>
              <a:buNone/>
            </a:pPr>
            <a:endParaRPr lang="hr-HR" sz="900" b="1" dirty="0" smtClean="0"/>
          </a:p>
          <a:p>
            <a:pPr lvl="0">
              <a:buClrTx/>
              <a:buFont typeface="Wingdings" pitchFamily="2" charset="2"/>
              <a:buChar char="q"/>
            </a:pPr>
            <a:r>
              <a:rPr lang="hr-HR" sz="1600" b="1" dirty="0" smtClean="0"/>
              <a:t>AŽURNIM REVIDIRANJEM WEB STRANICE</a:t>
            </a:r>
          </a:p>
          <a:p>
            <a:pPr lvl="0">
              <a:buClrTx/>
              <a:buFont typeface="Wingdings" pitchFamily="2" charset="2"/>
              <a:buChar char="q"/>
            </a:pPr>
            <a:endParaRPr lang="hr-HR" sz="900" b="1" dirty="0" smtClean="0"/>
          </a:p>
          <a:p>
            <a:pPr lvl="0">
              <a:buClrTx/>
              <a:buFont typeface="Wingdings" pitchFamily="2" charset="2"/>
              <a:buChar char="q"/>
            </a:pPr>
            <a:r>
              <a:rPr lang="hr-HR" sz="1600" b="1" dirty="0" smtClean="0"/>
              <a:t> PRIOPĆENJIMA U MEDIJIMA I  DRUŠTVENIM MREŽAMA</a:t>
            </a:r>
          </a:p>
          <a:p>
            <a:pPr lvl="0">
              <a:buClrTx/>
              <a:buFont typeface="Wingdings" pitchFamily="2" charset="2"/>
              <a:buChar char="q"/>
            </a:pPr>
            <a:r>
              <a:rPr lang="hr-HR" sz="1600" b="1" dirty="0" smtClean="0"/>
              <a:t>U TU SVRHU  IZRADILI SU SE INFORMATIVNI LETCI I OSTALI MATERIJALI</a:t>
            </a:r>
          </a:p>
          <a:p>
            <a:pPr lvl="0">
              <a:buClrTx/>
              <a:buFont typeface="Wingdings" pitchFamily="2" charset="2"/>
              <a:buChar char="q"/>
            </a:pPr>
            <a:endParaRPr lang="hr-HR" sz="900" b="1" dirty="0" smtClean="0"/>
          </a:p>
          <a:p>
            <a:pPr lvl="0">
              <a:buClrTx/>
              <a:buFont typeface="Wingdings" pitchFamily="2" charset="2"/>
              <a:buChar char="q"/>
            </a:pPr>
            <a:r>
              <a:rPr lang="hr-HR" sz="1600" b="1" dirty="0" smtClean="0"/>
              <a:t>29.TRAVNJA 2015. GOSTOVANJE U EMISIJI RADIJA ZABOK     ''RAZLIČITI A RAVNOPRAVNI'' GDJE JE  JE PREZENTIRAN RAD I ZNAČAJ  SAVJETA MLADIH, TE PROBLEME S KOJIMA SE MLADI SUSREĆU U KRAPINSKO-ZAGORSKOJ ŽUPANIJI. </a:t>
            </a:r>
          </a:p>
          <a:p>
            <a:pPr>
              <a:buNone/>
            </a:pPr>
            <a:endParaRPr lang="hr-HR" sz="2000" dirty="0" smtClean="0"/>
          </a:p>
          <a:p>
            <a:pPr marL="0" indent="0" algn="ctr">
              <a:buNone/>
            </a:pPr>
            <a:endParaRPr lang="hr-HR" sz="2000" dirty="0" smtClean="0"/>
          </a:p>
          <a:p>
            <a:endParaRPr lang="hr-H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214290"/>
            <a:ext cx="7572428" cy="1214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hr-HR" sz="11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SAVJET MLADIH KZŽ</a:t>
            </a: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       </a:t>
            </a:r>
            <a:r>
              <a:rPr kumimoji="0" lang="hr-HR" sz="2000" b="1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INFORMIRANJE</a:t>
            </a:r>
            <a:r>
              <a:rPr kumimoji="0" lang="hr-HR" sz="2000" b="1" i="0" u="none" strike="noStrike" kern="1200" cap="small" spc="0" normalizeH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O RADU  SAVJETA MLADIH KZŽ</a:t>
            </a:r>
            <a:endParaRPr kumimoji="0" lang="hr-HR" sz="2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0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092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29642" cy="5102352"/>
          </a:xfrm>
        </p:spPr>
        <p:txBody>
          <a:bodyPr>
            <a:normAutofit/>
          </a:bodyPr>
          <a:lstStyle/>
          <a:p>
            <a:pPr algn="ctr"/>
            <a:endParaRPr lang="hr-HR" sz="2000" dirty="0" smtClean="0"/>
          </a:p>
          <a:p>
            <a:pPr>
              <a:buNone/>
            </a:pPr>
            <a:endParaRPr lang="hr-HR" sz="1000" dirty="0" smtClean="0"/>
          </a:p>
          <a:p>
            <a:pPr algn="ctr">
              <a:spcBef>
                <a:spcPts val="1200"/>
              </a:spcBef>
            </a:pPr>
            <a:endParaRPr lang="hr-HR" sz="1400" b="1" dirty="0" smtClean="0"/>
          </a:p>
          <a:p>
            <a:pPr algn="ctr">
              <a:spcBef>
                <a:spcPts val="1200"/>
              </a:spcBef>
            </a:pPr>
            <a:endParaRPr lang="hr-HR" sz="1400" b="1" dirty="0" smtClean="0"/>
          </a:p>
          <a:p>
            <a:pPr algn="ctr">
              <a:spcBef>
                <a:spcPts val="1200"/>
              </a:spcBef>
            </a:pPr>
            <a:endParaRPr lang="hr-HR" sz="1400" b="1" dirty="0" smtClean="0"/>
          </a:p>
          <a:p>
            <a:pPr algn="ctr">
              <a:spcBef>
                <a:spcPts val="1200"/>
              </a:spcBef>
            </a:pPr>
            <a:endParaRPr lang="hr-HR" sz="1400" b="1" dirty="0" smtClean="0"/>
          </a:p>
          <a:p>
            <a:pPr algn="ctr">
              <a:spcBef>
                <a:spcPts val="1200"/>
              </a:spcBef>
            </a:pPr>
            <a:endParaRPr lang="hr-HR" sz="1400" b="1" dirty="0" smtClean="0"/>
          </a:p>
          <a:p>
            <a:pPr algn="ctr">
              <a:spcBef>
                <a:spcPts val="1200"/>
              </a:spcBef>
            </a:pPr>
            <a:endParaRPr lang="hr-HR" sz="1400" b="1" dirty="0" smtClean="0"/>
          </a:p>
          <a:p>
            <a:pPr algn="ctr">
              <a:spcBef>
                <a:spcPts val="1200"/>
              </a:spcBef>
              <a:buNone/>
            </a:pPr>
            <a:endParaRPr lang="hr-HR" sz="1400" dirty="0" smtClean="0"/>
          </a:p>
          <a:p>
            <a:pPr algn="ctr">
              <a:spcBef>
                <a:spcPts val="1200"/>
              </a:spcBef>
            </a:pPr>
            <a:endParaRPr lang="hr-HR" sz="1400" b="1" dirty="0" smtClean="0"/>
          </a:p>
          <a:p>
            <a:pPr algn="ctr">
              <a:spcBef>
                <a:spcPts val="1200"/>
              </a:spcBef>
            </a:pPr>
            <a:endParaRPr lang="hr-HR" sz="1400" b="1" dirty="0" smtClean="0"/>
          </a:p>
          <a:p>
            <a:pPr>
              <a:buNone/>
            </a:pPr>
            <a:endParaRPr lang="hr-HR" sz="2000" dirty="0" smtClean="0"/>
          </a:p>
          <a:p>
            <a:pPr marL="0" indent="0" algn="ctr">
              <a:buNone/>
            </a:pPr>
            <a:endParaRPr lang="hr-HR" sz="2000" dirty="0" smtClean="0"/>
          </a:p>
          <a:p>
            <a:endParaRPr lang="hr-H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214290"/>
            <a:ext cx="7572428" cy="10001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hr-HR" sz="11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SAVJET MLADIH KZŽ</a:t>
            </a: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       </a:t>
            </a:r>
            <a:r>
              <a:rPr kumimoji="0" lang="hr-HR" sz="2000" b="1" i="0" u="none" strike="noStrike" kern="1200" cap="small" spc="0" normalizeH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SAVJETA MLADIH KZŽ U BROJKAMA:</a:t>
            </a:r>
            <a:endParaRPr kumimoji="0" lang="hr-HR" sz="2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TekstniOkvir 6"/>
          <p:cNvSpPr txBox="1"/>
          <p:nvPr/>
        </p:nvSpPr>
        <p:spPr>
          <a:xfrm>
            <a:off x="357158" y="1285860"/>
            <a:ext cx="81439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r-HR" sz="1600" b="1" dirty="0" smtClean="0"/>
              <a:t>1 PLENARNA SJEDNICA YOUTH REGIONAL NETWOR</a:t>
            </a:r>
            <a:r>
              <a:rPr lang="hr-HR" b="1" dirty="0" smtClean="0"/>
              <a:t>KA</a:t>
            </a:r>
            <a:endParaRPr lang="hr-HR" dirty="0" smtClean="0"/>
          </a:p>
        </p:txBody>
      </p:sp>
      <p:sp>
        <p:nvSpPr>
          <p:cNvPr id="7" name="TekstniOkvir 6"/>
          <p:cNvSpPr txBox="1"/>
          <p:nvPr/>
        </p:nvSpPr>
        <p:spPr>
          <a:xfrm>
            <a:off x="357158" y="1785926"/>
            <a:ext cx="814393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1600" b="1" dirty="0" smtClean="0"/>
              <a:t>1 GOSTOVANJE U RADIJSKOJ EMISIJI</a:t>
            </a:r>
            <a:endParaRPr lang="hr-HR" sz="1600" dirty="0" smtClean="0"/>
          </a:p>
        </p:txBody>
      </p:sp>
      <p:sp>
        <p:nvSpPr>
          <p:cNvPr id="8" name="TekstniOkvir 6"/>
          <p:cNvSpPr txBox="1"/>
          <p:nvPr/>
        </p:nvSpPr>
        <p:spPr>
          <a:xfrm>
            <a:off x="357158" y="2285992"/>
            <a:ext cx="814393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1600" b="1" dirty="0" smtClean="0"/>
              <a:t> 2 NACIONALNE KONFERENCIJE ŽUPANIJSKIH SAVJETA MLADIH</a:t>
            </a:r>
            <a:endParaRPr lang="hr-HR" sz="1600" dirty="0" smtClean="0"/>
          </a:p>
        </p:txBody>
      </p:sp>
      <p:sp>
        <p:nvSpPr>
          <p:cNvPr id="9" name="TekstniOkvir 6"/>
          <p:cNvSpPr txBox="1"/>
          <p:nvPr/>
        </p:nvSpPr>
        <p:spPr>
          <a:xfrm>
            <a:off x="357158" y="2786058"/>
            <a:ext cx="814393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1600" b="1" dirty="0" smtClean="0"/>
              <a:t> 3 AKTIVNOSTI U SURADNJI S ORGANIZACIJAMA CIVILNOG DRUŠTVA</a:t>
            </a:r>
            <a:endParaRPr lang="hr-HR" sz="1600" dirty="0" smtClean="0"/>
          </a:p>
        </p:txBody>
      </p:sp>
      <p:sp>
        <p:nvSpPr>
          <p:cNvPr id="10" name="TekstniOkvir 6"/>
          <p:cNvSpPr txBox="1"/>
          <p:nvPr/>
        </p:nvSpPr>
        <p:spPr>
          <a:xfrm>
            <a:off x="357158" y="3786190"/>
            <a:ext cx="814393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1600" b="1" dirty="0" smtClean="0"/>
              <a:t> 5 AKTIVNOSTI U SURADNJI S LOKALNIM SAVJETIMA MLADIH</a:t>
            </a:r>
            <a:endParaRPr lang="hr-HR" sz="1600" dirty="0" smtClean="0"/>
          </a:p>
        </p:txBody>
      </p:sp>
      <p:sp>
        <p:nvSpPr>
          <p:cNvPr id="11" name="TekstniOkvir 6"/>
          <p:cNvSpPr txBox="1"/>
          <p:nvPr/>
        </p:nvSpPr>
        <p:spPr>
          <a:xfrm>
            <a:off x="357158" y="4286256"/>
            <a:ext cx="814393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1600" b="1" dirty="0" smtClean="0"/>
              <a:t> 11 ČLANOVA I 11 ZAMJENIKA ČLANOVA ŽUPANIJSKOG SAVJETA MLADIH</a:t>
            </a:r>
            <a:endParaRPr lang="hr-HR" sz="1600" dirty="0" smtClean="0"/>
          </a:p>
        </p:txBody>
      </p:sp>
      <p:sp>
        <p:nvSpPr>
          <p:cNvPr id="12" name="TekstniOkvir 6"/>
          <p:cNvSpPr txBox="1"/>
          <p:nvPr/>
        </p:nvSpPr>
        <p:spPr>
          <a:xfrm>
            <a:off x="357158" y="5000636"/>
            <a:ext cx="814393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1600" b="1" dirty="0" smtClean="0"/>
              <a:t>13 GOSTIJU NA SJEDNICAMA</a:t>
            </a:r>
            <a:endParaRPr lang="hr-HR" sz="1600" dirty="0" smtClean="0"/>
          </a:p>
        </p:txBody>
      </p:sp>
      <p:sp>
        <p:nvSpPr>
          <p:cNvPr id="13" name="TekstniOkvir 6"/>
          <p:cNvSpPr txBox="1"/>
          <p:nvPr/>
        </p:nvSpPr>
        <p:spPr>
          <a:xfrm>
            <a:off x="357158" y="5500702"/>
            <a:ext cx="814393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1600" b="1" dirty="0" smtClean="0"/>
              <a:t>20 DONESENIH PREPORUKA PREMA NADLEŽNIM INSTITUCIJAMA</a:t>
            </a:r>
            <a:endParaRPr lang="hr-HR" sz="1600" dirty="0" smtClean="0"/>
          </a:p>
        </p:txBody>
      </p:sp>
      <p:sp>
        <p:nvSpPr>
          <p:cNvPr id="14" name="TekstniOkvir 6"/>
          <p:cNvSpPr txBox="1"/>
          <p:nvPr/>
        </p:nvSpPr>
        <p:spPr>
          <a:xfrm>
            <a:off x="357158" y="6072206"/>
            <a:ext cx="81439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b="1" smtClean="0"/>
              <a:t>UKUPNO UTROŠENO 18.462,61 kn</a:t>
            </a:r>
            <a:endParaRPr lang="hr-HR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0"/>
            <a:ext cx="1364619" cy="165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niOkvir 6"/>
          <p:cNvSpPr txBox="1"/>
          <p:nvPr/>
        </p:nvSpPr>
        <p:spPr>
          <a:xfrm>
            <a:off x="357158" y="3286124"/>
            <a:ext cx="814393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1600" b="1" dirty="0" smtClean="0"/>
              <a:t> 5 SJEDNICA ŽUPANIJSKOG SAVJETA MLADIH</a:t>
            </a:r>
            <a:endParaRPr lang="hr-H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90092380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29642" cy="51023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hr-HR" sz="2000" dirty="0" smtClean="0"/>
          </a:p>
          <a:p>
            <a:pPr marL="0" indent="0" algn="ctr">
              <a:buNone/>
            </a:pPr>
            <a:r>
              <a:rPr lang="vi-VN" sz="2000" b="1" dirty="0" smtClean="0"/>
              <a:t> </a:t>
            </a:r>
            <a:endParaRPr lang="hr-HR" sz="2000" b="1" dirty="0" smtClean="0"/>
          </a:p>
          <a:p>
            <a:pPr marL="0" indent="0" algn="ctr">
              <a:buNone/>
            </a:pPr>
            <a:r>
              <a:rPr lang="vi-VN" sz="2000" dirty="0"/>
              <a:t/>
            </a:r>
            <a:br>
              <a:rPr lang="vi-VN" sz="2000" dirty="0"/>
            </a:br>
            <a:r>
              <a:rPr lang="vi-VN" sz="2000" b="1" dirty="0" smtClean="0"/>
              <a:t>AKTIVAN PROMICATELJ PRAVA, POTREBA I INTERESA MLADIH NA  RAZINI ŽUPANIJE. </a:t>
            </a:r>
            <a:endParaRPr lang="hr-HR" sz="2000" b="1" dirty="0" smtClean="0"/>
          </a:p>
          <a:p>
            <a:pPr marL="0" indent="0" algn="ctr">
              <a:buNone/>
            </a:pPr>
            <a:r>
              <a:rPr lang="vi-VN" sz="2000" b="1" dirty="0" smtClean="0"/>
              <a:t/>
            </a:r>
            <a:br>
              <a:rPr lang="vi-VN" sz="2000" b="1" dirty="0" smtClean="0"/>
            </a:br>
            <a:r>
              <a:rPr lang="vi-VN" sz="2000" b="1" dirty="0" smtClean="0"/>
              <a:t> KONTINUIRANOM PODRŠKOM I MOTIVACIJOM LOKALNIH SAVJETA MLADIH CILJ NAM JE STVORITI PROAKTIVNU SNAGU MLADIH</a:t>
            </a:r>
            <a:endParaRPr lang="hr-HR" sz="2000" b="1" dirty="0" smtClean="0"/>
          </a:p>
          <a:p>
            <a:pPr marL="0" indent="0" algn="ctr">
              <a:buNone/>
            </a:pPr>
            <a:r>
              <a:rPr lang="vi-VN" sz="2000" b="1" dirty="0" smtClean="0"/>
              <a:t> </a:t>
            </a:r>
            <a:endParaRPr lang="hr-HR" sz="2000" b="1" dirty="0" smtClean="0"/>
          </a:p>
          <a:p>
            <a:pPr marL="0" indent="0" algn="ctr">
              <a:buNone/>
            </a:pPr>
            <a:r>
              <a:rPr lang="vi-VN" sz="2000" b="1" dirty="0" smtClean="0"/>
              <a:t>KOJA ĆE ZAHVALJUJUĆI MEĐUSOBNOJ RAZMJENI ISKUSTAVA I KOMUNIKACIJI </a:t>
            </a:r>
            <a:endParaRPr lang="hr-HR" sz="2000" b="1" dirty="0" smtClean="0"/>
          </a:p>
          <a:p>
            <a:pPr marL="0" indent="0" algn="ctr">
              <a:buNone/>
            </a:pPr>
            <a:endParaRPr lang="hr-HR" sz="2000" b="1" dirty="0" smtClean="0"/>
          </a:p>
          <a:p>
            <a:pPr marL="0" indent="0" algn="ctr">
              <a:buNone/>
            </a:pPr>
            <a:r>
              <a:rPr lang="vi-VN" sz="2000" b="1" dirty="0" smtClean="0"/>
              <a:t>BITI PREPOZNATLJIV POKRETAČKI ELEMENT U DONOŠENJU ODLUKA OD POTREBA I INTERESA SVIH MLADIH NA PODRUČJU ŽUPANIJE. </a:t>
            </a:r>
            <a:r>
              <a:rPr lang="vi-V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vi-V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vi-V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vi-V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214290"/>
            <a:ext cx="7572428" cy="10001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hr-HR" sz="11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SAVJET MLADIH KZŽ</a:t>
            </a: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                                                                   </a:t>
            </a:r>
            <a:r>
              <a:rPr kumimoji="0" lang="hr-HR" sz="2400" b="1" i="0" u="none" strike="noStrike" kern="1200" cap="small" spc="0" normalizeH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ciljevi:</a:t>
            </a:r>
            <a:endParaRPr kumimoji="0" lang="hr-HR" sz="24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0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43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8929718" cy="50292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000" cap="none" dirty="0" smtClean="0">
                <a:solidFill>
                  <a:srgbClr val="5B6973"/>
                </a:solidFill>
              </a:rPr>
              <a:t>NIKADA </a:t>
            </a:r>
            <a:r>
              <a:rPr lang="hr-HR" sz="2000" cap="none" dirty="0">
                <a:solidFill>
                  <a:srgbClr val="5B6973"/>
                </a:solidFill>
              </a:rPr>
              <a:t>NE SUMNJAJ DA MALA GRUPA LJUDI MOŽE PROMIJENITI SVIJET, </a:t>
            </a:r>
            <a:r>
              <a:rPr lang="hr-HR" sz="2000" cap="none" dirty="0" smtClean="0">
                <a:solidFill>
                  <a:srgbClr val="5B6973"/>
                </a:solidFill>
              </a:rPr>
              <a:t/>
            </a:r>
            <a:br>
              <a:rPr lang="hr-HR" sz="2000" cap="none" dirty="0" smtClean="0">
                <a:solidFill>
                  <a:srgbClr val="5B6973"/>
                </a:solidFill>
              </a:rPr>
            </a:br>
            <a:r>
              <a:rPr lang="hr-HR" sz="2000" cap="none" dirty="0" smtClean="0">
                <a:solidFill>
                  <a:srgbClr val="5B6973"/>
                </a:solidFill>
              </a:rPr>
              <a:t>UISTINU </a:t>
            </a:r>
            <a:r>
              <a:rPr lang="hr-HR" sz="2000" cap="none" dirty="0">
                <a:solidFill>
                  <a:srgbClr val="5B6973"/>
                </a:solidFill>
              </a:rPr>
              <a:t>TO JE JEDINO ŠTO GA JE IKADA I MIJENJALO! </a:t>
            </a:r>
            <a:br>
              <a:rPr lang="hr-HR" sz="2000" cap="none" dirty="0">
                <a:solidFill>
                  <a:srgbClr val="5B6973"/>
                </a:solidFill>
              </a:rPr>
            </a:br>
            <a:r>
              <a:rPr lang="hr-HR" sz="2000" cap="none" dirty="0">
                <a:solidFill>
                  <a:srgbClr val="5B6973"/>
                </a:solidFill>
              </a:rPr>
              <a:t/>
            </a:r>
            <a:br>
              <a:rPr lang="hr-HR" sz="2000" cap="none" dirty="0">
                <a:solidFill>
                  <a:srgbClr val="5B6973"/>
                </a:solidFill>
              </a:rPr>
            </a:br>
            <a:r>
              <a:rPr lang="hr-HR" sz="2000" cap="none" dirty="0">
                <a:solidFill>
                  <a:srgbClr val="5B6973"/>
                </a:solidFill>
              </a:rPr>
              <a:t>Margaret Mead</a:t>
            </a:r>
            <a:r>
              <a:rPr lang="hr-HR" sz="3600" cap="none" dirty="0">
                <a:solidFill>
                  <a:srgbClr val="5B6973"/>
                </a:solidFill>
              </a:rPr>
              <a:t/>
            </a:r>
            <a:br>
              <a:rPr lang="hr-HR" sz="3600" cap="none" dirty="0">
                <a:solidFill>
                  <a:srgbClr val="5B6973"/>
                </a:solidFill>
              </a:rPr>
            </a:br>
            <a:r>
              <a:rPr lang="hr-HR" sz="3600" cap="none" dirty="0" smtClean="0">
                <a:solidFill>
                  <a:srgbClr val="5B6973"/>
                </a:solidFill>
              </a:rPr>
              <a:t/>
            </a:r>
            <a:br>
              <a:rPr lang="hr-HR" sz="3600" cap="none" dirty="0" smtClean="0">
                <a:solidFill>
                  <a:srgbClr val="5B6973"/>
                </a:solidFill>
              </a:rPr>
            </a:br>
            <a:r>
              <a:rPr lang="hr-HR" sz="3600" cap="none" dirty="0" smtClean="0">
                <a:solidFill>
                  <a:srgbClr val="5B6973"/>
                </a:solidFill>
              </a:rPr>
              <a:t/>
            </a:r>
            <a:br>
              <a:rPr lang="hr-HR" sz="3600" cap="none" dirty="0" smtClean="0">
                <a:solidFill>
                  <a:srgbClr val="5B6973"/>
                </a:solidFill>
              </a:rPr>
            </a:br>
            <a:r>
              <a:rPr lang="hr-HR" sz="3600" cap="none" dirty="0" smtClean="0">
                <a:solidFill>
                  <a:srgbClr val="5B6973"/>
                </a:solidFill>
              </a:rPr>
              <a:t/>
            </a:r>
            <a:br>
              <a:rPr lang="hr-HR" sz="3600" cap="none" dirty="0" smtClean="0">
                <a:solidFill>
                  <a:srgbClr val="5B6973"/>
                </a:solidFill>
              </a:rPr>
            </a:br>
            <a:r>
              <a:rPr lang="hr-HR" sz="3600" cap="none" dirty="0" smtClean="0">
                <a:solidFill>
                  <a:srgbClr val="5B6973"/>
                </a:solidFill>
              </a:rPr>
              <a:t/>
            </a:r>
            <a:br>
              <a:rPr lang="hr-HR" sz="3600" cap="none" dirty="0" smtClean="0">
                <a:solidFill>
                  <a:srgbClr val="5B6973"/>
                </a:solidFill>
              </a:rPr>
            </a:br>
            <a:r>
              <a:rPr lang="hr-HR" sz="3600" cap="none" dirty="0" smtClean="0">
                <a:solidFill>
                  <a:srgbClr val="5B6973"/>
                </a:solidFill>
              </a:rPr>
              <a:t/>
            </a:r>
            <a:br>
              <a:rPr lang="hr-HR" sz="3600" cap="none" dirty="0" smtClean="0">
                <a:solidFill>
                  <a:srgbClr val="5B6973"/>
                </a:solidFill>
              </a:rPr>
            </a:br>
            <a:r>
              <a:rPr lang="hr-HR" sz="3600" cap="none" dirty="0" smtClean="0">
                <a:solidFill>
                  <a:schemeClr val="tx1"/>
                </a:solidFill>
              </a:rPr>
              <a:t>HVALA NA PAŽNJI! </a:t>
            </a:r>
            <a:r>
              <a:rPr lang="hr-HR" sz="3600" cap="none" dirty="0" smtClean="0">
                <a:solidFill>
                  <a:srgbClr val="5B6973"/>
                </a:solidFill>
              </a:rPr>
              <a:t/>
            </a:r>
            <a:br>
              <a:rPr lang="hr-HR" sz="3600" cap="none" dirty="0" smtClean="0">
                <a:solidFill>
                  <a:srgbClr val="5B6973"/>
                </a:solidFill>
              </a:rPr>
            </a:br>
            <a:endParaRPr lang="hr-HR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214290"/>
            <a:ext cx="8429684" cy="7143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hr-HR" sz="11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SAVJET MLADIH KZŽ</a:t>
            </a: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                                                                   </a:t>
            </a:r>
            <a:endParaRPr kumimoji="0" lang="hr-HR" sz="24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928802"/>
            <a:ext cx="3286148" cy="358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732314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348050" cy="4133864"/>
          </a:xfrm>
          <a:ln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hr-HR" dirty="0" smtClean="0"/>
          </a:p>
          <a:p>
            <a:pPr>
              <a:buNone/>
            </a:pPr>
            <a:endParaRPr lang="hr-HR" dirty="0" smtClean="0">
              <a:latin typeface="Bookman Old Style" pitchFamily="18" charset="0"/>
            </a:endParaRPr>
          </a:p>
          <a:p>
            <a:pPr marL="514350" indent="-514350">
              <a:buClrTx/>
              <a:buFont typeface="+mj-lt"/>
              <a:buAutoNum type="arabicParenR"/>
            </a:pPr>
            <a:r>
              <a:rPr lang="hr-HR" sz="2900" b="1" dirty="0" smtClean="0">
                <a:latin typeface="Bookman Old Style" pitchFamily="18" charset="0"/>
              </a:rPr>
              <a:t>SURADNJA SA ŽUPANIJSKOM SKUPŠTINOM                            I PREDSTAVNICIMA TIJELA ŽUPANIJE</a:t>
            </a:r>
          </a:p>
          <a:p>
            <a:pPr marL="514350" indent="-514350">
              <a:buClrTx/>
              <a:buFont typeface="+mj-lt"/>
              <a:buAutoNum type="arabicParenR"/>
            </a:pPr>
            <a:endParaRPr lang="hr-HR" sz="2900" b="1" dirty="0" smtClean="0">
              <a:latin typeface="Bookman Old Style" pitchFamily="18" charset="0"/>
            </a:endParaRPr>
          </a:p>
          <a:p>
            <a:pPr marL="514350" indent="-514350">
              <a:buClrTx/>
              <a:buFont typeface="+mj-lt"/>
              <a:buAutoNum type="arabicParenR"/>
            </a:pPr>
            <a:r>
              <a:rPr lang="hr-HR" sz="2900" b="1" dirty="0" smtClean="0">
                <a:latin typeface="Bookman Old Style" pitchFamily="18" charset="0"/>
              </a:rPr>
              <a:t>NACIONALNA I MEĐUNARODNA SURADNJA</a:t>
            </a:r>
          </a:p>
          <a:p>
            <a:pPr marL="514350" indent="-514350">
              <a:buClrTx/>
              <a:buFont typeface="+mj-lt"/>
              <a:buAutoNum type="arabicParenR"/>
            </a:pPr>
            <a:endParaRPr lang="hr-HR" sz="2900" b="1" dirty="0" smtClean="0">
              <a:latin typeface="Bookman Old Style" pitchFamily="18" charset="0"/>
            </a:endParaRPr>
          </a:p>
          <a:p>
            <a:pPr marL="514350" indent="-514350">
              <a:buClrTx/>
              <a:buFont typeface="+mj-lt"/>
              <a:buAutoNum type="arabicParenR"/>
            </a:pPr>
            <a:r>
              <a:rPr lang="hr-HR" sz="2900" b="1" dirty="0" smtClean="0">
                <a:latin typeface="Bookman Old Style" pitchFamily="18" charset="0"/>
              </a:rPr>
              <a:t>SURADNJA S ORGANIZACIJAMA CIVILNOG DRUŠTVA</a:t>
            </a:r>
          </a:p>
          <a:p>
            <a:pPr marL="514350" indent="-514350">
              <a:buClrTx/>
              <a:buFont typeface="+mj-lt"/>
              <a:buAutoNum type="arabicParenR"/>
            </a:pPr>
            <a:endParaRPr lang="hr-HR" sz="2900" b="1" dirty="0" smtClean="0">
              <a:latin typeface="Bookman Old Style" pitchFamily="18" charset="0"/>
            </a:endParaRPr>
          </a:p>
          <a:p>
            <a:pPr marL="514350" indent="-514350">
              <a:buClrTx/>
              <a:buFont typeface="+mj-lt"/>
              <a:buAutoNum type="arabicParenR"/>
            </a:pPr>
            <a:r>
              <a:rPr lang="hr-HR" sz="2900" b="1" dirty="0" smtClean="0">
                <a:latin typeface="Bookman Old Style" pitchFamily="18" charset="0"/>
              </a:rPr>
              <a:t>SURADNJA S LOKALNIM SAVJETIMA MLADIH</a:t>
            </a:r>
          </a:p>
          <a:p>
            <a:pPr marL="514350" indent="-514350">
              <a:buClrTx/>
              <a:buFont typeface="+mj-lt"/>
              <a:buAutoNum type="arabicParenR"/>
            </a:pPr>
            <a:endParaRPr lang="hr-HR" sz="2900" b="1" dirty="0" smtClean="0">
              <a:latin typeface="Bookman Old Style" pitchFamily="18" charset="0"/>
            </a:endParaRPr>
          </a:p>
          <a:p>
            <a:pPr marL="514350" indent="-514350">
              <a:buClrTx/>
              <a:buFont typeface="+mj-lt"/>
              <a:buAutoNum type="arabicParenR"/>
            </a:pPr>
            <a:r>
              <a:rPr lang="hr-HR" sz="2900" b="1" dirty="0" smtClean="0">
                <a:latin typeface="Bookman Old Style" pitchFamily="18" charset="0"/>
              </a:rPr>
              <a:t>INFORMIRANJE O AKTIVNOSTIMA ŽUPANIJSKOG SAVJETA MLADIH</a:t>
            </a:r>
          </a:p>
          <a:p>
            <a:pPr marL="457200" indent="-457200">
              <a:buClrTx/>
              <a:buFont typeface="+mj-lt"/>
              <a:buAutoNum type="arabicParenR"/>
            </a:pPr>
            <a:endParaRPr lang="hr-H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smtClean="0">
                <a:solidFill>
                  <a:schemeClr val="tx1"/>
                </a:solidFill>
              </a:rPr>
              <a:t/>
            </a:r>
            <a:br>
              <a:rPr lang="hr-HR" sz="1200" dirty="0" smtClean="0">
                <a:solidFill>
                  <a:schemeClr val="tx1"/>
                </a:solidFill>
              </a:rPr>
            </a:br>
            <a:r>
              <a:rPr lang="hr-HR" sz="1200" dirty="0" smtClean="0">
                <a:solidFill>
                  <a:schemeClr val="tx1"/>
                </a:solidFill>
                <a:latin typeface="Bookman Old Style" pitchFamily="18" charset="0"/>
              </a:rPr>
              <a:t>SAVJET MLADIH KZŽ</a:t>
            </a: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2000" b="1" dirty="0" smtClean="0">
                <a:solidFill>
                  <a:schemeClr val="tx1"/>
                </a:solidFill>
                <a:latin typeface="Bookman Old Style" pitchFamily="18" charset="0"/>
              </a:rPr>
              <a:t>AKTIVNOSTI NA SLJEDEĆIM RAZINAMA,  </a:t>
            </a:r>
            <a:br>
              <a:rPr lang="hr-HR" sz="20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2000" b="1" dirty="0" smtClean="0">
                <a:solidFill>
                  <a:schemeClr val="tx1"/>
                </a:solidFill>
                <a:latin typeface="Bookman Old Style" pitchFamily="18" charset="0"/>
              </a:rPr>
              <a:t>          SUKLADNO PROGRAMU RADA ZA 2015.GODINU</a:t>
            </a:r>
            <a:endParaRPr lang="hr-HR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0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29097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smtClean="0">
                <a:solidFill>
                  <a:schemeClr val="tx1"/>
                </a:solidFill>
              </a:rPr>
              <a:t/>
            </a:r>
            <a:br>
              <a:rPr lang="hr-HR" sz="1200" dirty="0" smtClean="0">
                <a:solidFill>
                  <a:schemeClr val="tx1"/>
                </a:solidFill>
              </a:rPr>
            </a:br>
            <a:r>
              <a:rPr lang="hr-HR" sz="1200" dirty="0" smtClean="0">
                <a:solidFill>
                  <a:schemeClr val="tx1"/>
                </a:solidFill>
                <a:latin typeface="Bookman Old Style" pitchFamily="18" charset="0"/>
              </a:rPr>
              <a:t>SAVJET MLADIH KZŽ</a:t>
            </a: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SURADNJA SA ŽUPANIJSKOM SKUPŠTINOM </a:t>
            </a:r>
            <a:b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    I PREDSTAVNICIMA TIJELA ŽUPANIJE</a:t>
            </a:r>
            <a:endParaRPr lang="hr-HR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5916" y="1295400"/>
            <a:ext cx="8133735" cy="2562228"/>
          </a:xfrm>
        </p:spPr>
        <p:txBody>
          <a:bodyPr>
            <a:normAutofit fontScale="92500" lnSpcReduction="20000"/>
          </a:bodyPr>
          <a:lstStyle/>
          <a:p>
            <a:endParaRPr lang="hr-HR" dirty="0" smtClean="0"/>
          </a:p>
          <a:p>
            <a:pPr algn="ctr">
              <a:buNone/>
            </a:pPr>
            <a:r>
              <a:rPr lang="hr-HR" sz="2600" b="1" dirty="0" smtClean="0">
                <a:latin typeface="Bookman Old Style" pitchFamily="18" charset="0"/>
              </a:rPr>
              <a:t>UKUPNO 5 SJEDNICA: </a:t>
            </a:r>
          </a:p>
          <a:p>
            <a:pPr algn="ctr">
              <a:buNone/>
            </a:pPr>
            <a:endParaRPr lang="hr-HR" sz="2600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hr-HR" sz="2600" b="1" dirty="0" smtClean="0">
                <a:latin typeface="Bookman Old Style" pitchFamily="18" charset="0"/>
              </a:rPr>
              <a:t>KRAPINA, ZABOK, </a:t>
            </a:r>
          </a:p>
          <a:p>
            <a:pPr algn="ctr">
              <a:buNone/>
            </a:pPr>
            <a:r>
              <a:rPr lang="hr-HR" sz="2600" b="1" dirty="0" smtClean="0">
                <a:latin typeface="Bookman Old Style" pitchFamily="18" charset="0"/>
              </a:rPr>
              <a:t>GORNJA STUBICA, RADOBOJ</a:t>
            </a:r>
          </a:p>
          <a:p>
            <a:endParaRPr lang="hr-HR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Bookman Old Style" pitchFamily="18" charset="0"/>
              </a:rPr>
              <a:t> </a:t>
            </a:r>
            <a:endParaRPr lang="hr-HR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37531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veronika.kolman\Desktop\OSTALO\Bedekovčina, ŽSM, 20.11.2015\konstituirajuća sjed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357562"/>
            <a:ext cx="4565392" cy="30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285720" y="3500438"/>
            <a:ext cx="3714776" cy="27699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atin typeface="Bookman Old Style" pitchFamily="18" charset="0"/>
              </a:rPr>
              <a:t>28.02.2015. KONSTITUIRAJUĆA SJEDNICA 3.  SAZIVA ŽUPANIJSKOG SAVJETA  MLADIH, KRAPINA</a:t>
            </a:r>
          </a:p>
          <a:p>
            <a:endParaRPr lang="hr-HR" sz="1600" b="1" dirty="0" smtClean="0">
              <a:latin typeface="Bookman Old Style" pitchFamily="18" charset="0"/>
            </a:endParaRPr>
          </a:p>
          <a:p>
            <a:endParaRPr lang="hr-HR" sz="1600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hr-HR" sz="1200" b="1" dirty="0" smtClean="0">
                <a:latin typeface="Bookman Old Style" pitchFamily="18" charset="0"/>
              </a:rPr>
              <a:t>   DONESEN POSLOVNIK O RADU</a:t>
            </a:r>
          </a:p>
          <a:p>
            <a:endParaRPr lang="hr-HR" sz="1200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hr-HR" sz="1200" b="1" dirty="0" smtClean="0">
                <a:latin typeface="Bookman Old Style" pitchFamily="18" charset="0"/>
              </a:rPr>
              <a:t>   IZABRANA PREDSJEDNICA VERONIKA KOLMAN I POTPREDSJEDNIK NEVEN LUKINA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529097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smtClean="0">
                <a:solidFill>
                  <a:schemeClr val="tx1"/>
                </a:solidFill>
              </a:rPr>
              <a:t/>
            </a:r>
            <a:br>
              <a:rPr lang="hr-HR" sz="1200" dirty="0" smtClean="0">
                <a:solidFill>
                  <a:schemeClr val="tx1"/>
                </a:solidFill>
              </a:rPr>
            </a:br>
            <a:r>
              <a:rPr lang="hr-HR" sz="1200" dirty="0" smtClean="0">
                <a:solidFill>
                  <a:schemeClr val="tx1"/>
                </a:solidFill>
                <a:latin typeface="Bookman Old Style" pitchFamily="18" charset="0"/>
              </a:rPr>
              <a:t>SAVJET MLADIH KZŽ</a:t>
            </a: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SURADNJA SA ŽUPANIJSKOM SKUPŠTINOM </a:t>
            </a:r>
            <a:b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    I PREDSTAVNICIMA TIJELA ŽUPANIJE</a:t>
            </a:r>
            <a:endParaRPr lang="hr-HR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5916" y="1295400"/>
            <a:ext cx="8133735" cy="2276476"/>
          </a:xfrm>
        </p:spPr>
        <p:txBody>
          <a:bodyPr>
            <a:normAutofit fontScale="47500" lnSpcReduction="20000"/>
          </a:bodyPr>
          <a:lstStyle/>
          <a:p>
            <a:endParaRPr lang="hr-HR" dirty="0" smtClean="0"/>
          </a:p>
          <a:p>
            <a:pPr marL="274320" lvl="1" algn="ctr">
              <a:spcBef>
                <a:spcPts val="600"/>
              </a:spcBef>
              <a:buSzPct val="70000"/>
              <a:buNone/>
            </a:pPr>
            <a:r>
              <a:rPr lang="hr-HR" sz="3400" b="1" dirty="0" smtClean="0">
                <a:latin typeface="Bookman Old Style" pitchFamily="18" charset="0"/>
              </a:rPr>
              <a:t>TEMATSKE SJEDNICE</a:t>
            </a:r>
          </a:p>
          <a:p>
            <a:pPr marL="274320" lvl="1" algn="ctr">
              <a:spcBef>
                <a:spcPts val="600"/>
              </a:spcBef>
              <a:buSzPct val="70000"/>
              <a:buNone/>
            </a:pPr>
            <a:r>
              <a:rPr lang="vi-VN" sz="3400" dirty="0" smtClean="0"/>
              <a:t> na kojima sudjeluju relevantni govornici iz određenog područja društvenog, političkog ili kulturnog života </a:t>
            </a:r>
            <a:r>
              <a:rPr lang="hr-HR" sz="3400" dirty="0" smtClean="0"/>
              <a:t>KZŽ</a:t>
            </a:r>
            <a:r>
              <a:rPr lang="hr-HR" sz="3400" b="1" dirty="0" smtClean="0">
                <a:latin typeface="Bookman Old Style" pitchFamily="18" charset="0"/>
              </a:rPr>
              <a:t>: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hr-HR" sz="3400" b="1" dirty="0" smtClean="0">
                <a:latin typeface="Bookman Old Style" pitchFamily="18" charset="0"/>
              </a:rPr>
              <a:t>ZNAČAJ, DJELOKRUG I MOGUĆNOSTI SAVJETA MLADIH, TE SURADNJA S CIVILNIM DRUŠTVOM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hr-HR" sz="3400" b="1" dirty="0" smtClean="0">
                <a:latin typeface="Bookman Old Style" pitchFamily="18" charset="0"/>
              </a:rPr>
              <a:t>SPORTOM PROTIV  OVISNOSTI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hr-HR" sz="3400" b="1" dirty="0" smtClean="0">
                <a:latin typeface="Bookman Old Style" pitchFamily="18" charset="0"/>
              </a:rPr>
              <a:t>DEINSTITUCIONALIZACIJA SOCIJALNE SKRBI ZA MLADE, SOCIJALNO UKLJUČIVANJE  MLADIH U ZAJEDNICU I SOCIJALNO PODUZETNIŠTVO</a:t>
            </a:r>
          </a:p>
          <a:p>
            <a:endParaRPr lang="hr-HR" sz="3400" b="1" dirty="0" smtClean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37531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285720" y="3500438"/>
            <a:ext cx="3643338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1600" b="1" dirty="0" smtClean="0">
              <a:latin typeface="Bookman Old Style" pitchFamily="18" charset="0"/>
            </a:endParaRPr>
          </a:p>
          <a:p>
            <a:pPr algn="ctr"/>
            <a:endParaRPr lang="hr-HR" sz="1600" b="1" dirty="0" smtClean="0">
              <a:latin typeface="Bookman Old Style" pitchFamily="18" charset="0"/>
            </a:endParaRPr>
          </a:p>
          <a:p>
            <a:pPr algn="ctr"/>
            <a:endParaRPr lang="hr-HR" sz="1600" b="1" dirty="0" smtClean="0">
              <a:latin typeface="Bookman Old Style" pitchFamily="18" charset="0"/>
            </a:endParaRPr>
          </a:p>
          <a:p>
            <a:pPr algn="ctr"/>
            <a:r>
              <a:rPr lang="hr-HR" sz="1600" b="1" dirty="0" smtClean="0">
                <a:latin typeface="Bookman Old Style" pitchFamily="18" charset="0"/>
              </a:rPr>
              <a:t>28.03.2015. DRUGA SJEDNICA ŽUPANIJSKOG SAVJETA  MLADIH, KRAPINA</a:t>
            </a:r>
          </a:p>
          <a:p>
            <a:pPr algn="ctr"/>
            <a:endParaRPr lang="hr-HR" sz="1600" b="1" dirty="0" smtClean="0">
              <a:latin typeface="Bookman Old Style" pitchFamily="18" charset="0"/>
            </a:endParaRPr>
          </a:p>
          <a:p>
            <a:endParaRPr lang="hr-HR" sz="1200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hr-HR" sz="1200" b="1" dirty="0" smtClean="0">
                <a:latin typeface="Bookman Old Style" pitchFamily="18" charset="0"/>
              </a:rPr>
              <a:t> PLAN RADA ZA 2015.GODINU</a:t>
            </a:r>
          </a:p>
          <a:p>
            <a:endParaRPr lang="hr-H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857628"/>
            <a:ext cx="4914339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290975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072494" cy="3214710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r>
              <a:rPr lang="hr-HR" sz="2000" dirty="0" smtClean="0"/>
              <a:t>PET </a:t>
            </a:r>
            <a:r>
              <a:rPr lang="hr-HR" sz="2000" dirty="0"/>
              <a:t>PROGRAMSKIH PODRUČJA:</a:t>
            </a:r>
          </a:p>
          <a:p>
            <a:pPr lvl="1"/>
            <a:r>
              <a:rPr lang="hr-HR" sz="1700" dirty="0"/>
              <a:t>1) Obrazovanje, profesionalno osposobljavanje i usavršavanje u kontekstu </a:t>
            </a:r>
            <a:r>
              <a:rPr lang="hr-HR" sz="1700" dirty="0" err="1"/>
              <a:t>cjeloživotnog</a:t>
            </a:r>
            <a:r>
              <a:rPr lang="hr-HR" sz="1700" dirty="0"/>
              <a:t> učenja,</a:t>
            </a:r>
          </a:p>
          <a:p>
            <a:pPr lvl="1"/>
            <a:r>
              <a:rPr lang="hr-HR" sz="1700" dirty="0"/>
              <a:t>2) Zapošljavanje, poduzetništvo mladih i </a:t>
            </a:r>
            <a:r>
              <a:rPr lang="hr-HR" sz="1700" dirty="0" smtClean="0"/>
              <a:t>socijalna </a:t>
            </a:r>
            <a:r>
              <a:rPr lang="hr-HR" sz="1700" dirty="0"/>
              <a:t>politika za mlade,</a:t>
            </a:r>
          </a:p>
          <a:p>
            <a:pPr lvl="1"/>
            <a:r>
              <a:rPr lang="hr-HR" sz="1700" dirty="0"/>
              <a:t>3) Aktivno sudjelovanje mladih u društvu, volonterski rad i politička participacija,</a:t>
            </a:r>
          </a:p>
          <a:p>
            <a:pPr lvl="1"/>
            <a:r>
              <a:rPr lang="hr-HR" sz="1700" dirty="0"/>
              <a:t>4) Zdravlje, sport i kultura,</a:t>
            </a:r>
          </a:p>
          <a:p>
            <a:pPr lvl="1"/>
            <a:r>
              <a:rPr lang="hr-HR" sz="1700" dirty="0"/>
              <a:t>5) Mladi u europskom </a:t>
            </a:r>
            <a:endParaRPr lang="hr-HR" sz="1700" dirty="0" smtClean="0"/>
          </a:p>
          <a:p>
            <a:pPr lvl="1">
              <a:buNone/>
            </a:pPr>
            <a:r>
              <a:rPr lang="hr-HR" sz="1700" dirty="0" smtClean="0"/>
              <a:t>               i </a:t>
            </a:r>
            <a:r>
              <a:rPr lang="hr-HR" sz="1700" dirty="0"/>
              <a:t>globalnom okruženju</a:t>
            </a:r>
            <a:r>
              <a:rPr lang="hr-HR" sz="1700" dirty="0" smtClean="0"/>
              <a:t>.</a:t>
            </a:r>
          </a:p>
          <a:p>
            <a:pPr marL="365760" lvl="1" indent="0">
              <a:buNone/>
            </a:pPr>
            <a:endParaRPr lang="pl-PL" sz="1300" dirty="0"/>
          </a:p>
          <a:p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smtClean="0">
                <a:solidFill>
                  <a:schemeClr val="tx1"/>
                </a:solidFill>
              </a:rPr>
              <a:t/>
            </a:r>
            <a:br>
              <a:rPr lang="hr-HR" sz="1200" dirty="0" smtClean="0">
                <a:solidFill>
                  <a:schemeClr val="tx1"/>
                </a:solidFill>
              </a:rPr>
            </a:br>
            <a:r>
              <a:rPr lang="hr-HR" sz="1200" dirty="0" smtClean="0">
                <a:solidFill>
                  <a:schemeClr val="tx1"/>
                </a:solidFill>
                <a:latin typeface="Bookman Old Style" pitchFamily="18" charset="0"/>
              </a:rPr>
              <a:t>SAVJET MLADIH KZŽ</a:t>
            </a: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SURADNJA SA ŽUPANIJSKOM SKUPŠTINOM </a:t>
            </a:r>
            <a:b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    I PREDSTAVNICIMA TIJELA ŽUPANIJE</a:t>
            </a:r>
            <a:endParaRPr lang="hr-HR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37531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C:\Documents and Settings\veronika.kolman\Desktop\OSTALO\mob\1. SAVJET MLADIH KZŽ\3.sjednica\savjetmladih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714752"/>
            <a:ext cx="4071966" cy="27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766932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4400" cy="4873752"/>
          </a:xfrm>
        </p:spPr>
        <p:txBody>
          <a:bodyPr>
            <a:normAutofit/>
          </a:bodyPr>
          <a:lstStyle/>
          <a:p>
            <a:endParaRPr lang="hr-HR" sz="2000" u="sng" dirty="0" smtClean="0">
              <a:latin typeface="Arial Narrow" panose="020B0606020202030204" pitchFamily="34" charset="0"/>
            </a:endParaRPr>
          </a:p>
          <a:p>
            <a:r>
              <a:rPr lang="hr-HR" sz="2000" u="sng" dirty="0" smtClean="0">
                <a:latin typeface="Arial Narrow" panose="020B0606020202030204" pitchFamily="34" charset="0"/>
              </a:rPr>
              <a:t>3.SJEDNICA ŽUPANIJSKOG SAVJETA MLADIH, ZABOK, 28.05.2015. </a:t>
            </a:r>
          </a:p>
          <a:p>
            <a:endParaRPr lang="hr-HR" sz="1200" u="sng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r-HR" sz="2200" b="1" dirty="0" smtClean="0">
                <a:latin typeface="Arial Narrow" panose="020B0606020202030204" pitchFamily="34" charset="0"/>
              </a:rPr>
              <a:t>ZNAČAJ, DJELOKRUG I MOGUĆNOSTI  SAVJETA MLADIH, </a:t>
            </a:r>
          </a:p>
          <a:p>
            <a:pPr marL="0" indent="0" algn="ctr">
              <a:buNone/>
            </a:pPr>
            <a:r>
              <a:rPr lang="hr-HR" sz="2200" b="1" dirty="0" smtClean="0">
                <a:latin typeface="Arial Narrow" panose="020B0606020202030204" pitchFamily="34" charset="0"/>
              </a:rPr>
              <a:t> SURADNJA S CIVILNIM DRUŠTVOM 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smtClean="0">
                <a:solidFill>
                  <a:schemeClr val="tx1"/>
                </a:solidFill>
              </a:rPr>
              <a:t/>
            </a:r>
            <a:br>
              <a:rPr lang="hr-HR" sz="1200" dirty="0" smtClean="0">
                <a:solidFill>
                  <a:schemeClr val="tx1"/>
                </a:solidFill>
              </a:rPr>
            </a:br>
            <a:r>
              <a:rPr lang="hr-HR" sz="1200" dirty="0" smtClean="0">
                <a:solidFill>
                  <a:schemeClr val="tx1"/>
                </a:solidFill>
                <a:latin typeface="Bookman Old Style" pitchFamily="18" charset="0"/>
              </a:rPr>
              <a:t>SAVJET MLADIH KZŽ</a:t>
            </a: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SURADNJA SA ŽUPANIJSKOM SKUPŠTINOM </a:t>
            </a:r>
            <a:b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    I PREDSTAVNICIMA TIJELA ŽUPANIJE</a:t>
            </a:r>
            <a:endParaRPr lang="hr-HR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Documents and Settings\veronika.kolman\Desktop\OSTALO\mob\1. SAVJET MLADIH KZŽ\3.sjednica\savjetmladih1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447696"/>
            <a:ext cx="5572164" cy="32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8564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4400" cy="4873752"/>
          </a:xfrm>
        </p:spPr>
        <p:txBody>
          <a:bodyPr>
            <a:normAutofit/>
          </a:bodyPr>
          <a:lstStyle/>
          <a:p>
            <a:endParaRPr lang="hr-HR" sz="2000" u="sng" dirty="0" smtClean="0">
              <a:latin typeface="Arial Narrow" panose="020B0606020202030204" pitchFamily="34" charset="0"/>
            </a:endParaRPr>
          </a:p>
          <a:p>
            <a:r>
              <a:rPr lang="hr-HR" sz="2000" u="sng" dirty="0" smtClean="0">
                <a:latin typeface="Arial Narrow" panose="020B0606020202030204" pitchFamily="34" charset="0"/>
              </a:rPr>
              <a:t>4. SJEDNICA ŽUPANIJSKOG SAVJETA MLADIH, GORNJA STUBICA, 11.09.2015. </a:t>
            </a:r>
          </a:p>
          <a:p>
            <a:endParaRPr lang="hr-HR" sz="1600" u="sng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r-HR" sz="2200" b="1" dirty="0" smtClean="0">
                <a:latin typeface="Arial Narrow" panose="020B0606020202030204" pitchFamily="34" charset="0"/>
              </a:rPr>
              <a:t>                                          SPORTOM PROTIV OVISNOSTI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</p:txBody>
      </p:sp>
      <p:pic>
        <p:nvPicPr>
          <p:cNvPr id="4098" name="Picture 2" descr="C:\Documents and Settings\veronika.kolman\Desktop\OSTALO\4.sjednica ŽSM\IMG_8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6088902" cy="34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smtClean="0">
                <a:solidFill>
                  <a:schemeClr val="tx1"/>
                </a:solidFill>
              </a:rPr>
              <a:t/>
            </a:r>
            <a:br>
              <a:rPr lang="hr-HR" sz="1200" dirty="0" smtClean="0">
                <a:solidFill>
                  <a:schemeClr val="tx1"/>
                </a:solidFill>
              </a:rPr>
            </a:br>
            <a:r>
              <a:rPr lang="hr-HR" sz="1200" dirty="0" smtClean="0">
                <a:solidFill>
                  <a:schemeClr val="tx1"/>
                </a:solidFill>
                <a:latin typeface="Bookman Old Style" pitchFamily="18" charset="0"/>
              </a:rPr>
              <a:t>SAVJET MLADIH KZŽ</a:t>
            </a: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SURADNJA SA ŽUPANIJSKOM SKUPŠTINOM </a:t>
            </a:r>
            <a:b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    I PREDSTAVNICIMA TIJELA ŽUPANIJE</a:t>
            </a:r>
            <a:endParaRPr lang="hr-HR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56795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smtClean="0">
                <a:solidFill>
                  <a:schemeClr val="tx1"/>
                </a:solidFill>
              </a:rPr>
              <a:t/>
            </a:r>
            <a:br>
              <a:rPr lang="hr-HR" sz="1200" dirty="0" smtClean="0">
                <a:solidFill>
                  <a:schemeClr val="tx1"/>
                </a:solidFill>
              </a:rPr>
            </a:br>
            <a:r>
              <a:rPr lang="hr-HR" sz="1200" dirty="0" smtClean="0">
                <a:solidFill>
                  <a:schemeClr val="tx1"/>
                </a:solidFill>
                <a:latin typeface="Bookman Old Style" pitchFamily="18" charset="0"/>
              </a:rPr>
              <a:t>SAVJET MLADIH KZŽ</a:t>
            </a: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200" dirty="0" smtClean="0">
                <a:latin typeface="Bookman Old Style" pitchFamily="18" charset="0"/>
              </a:rPr>
              <a:t/>
            </a:r>
            <a:br>
              <a:rPr lang="hr-HR" sz="1200" dirty="0" smtClean="0"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SURADNJA SA ŽUPANIJSKOM SKUPŠTINOM </a:t>
            </a:r>
            <a:b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18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    I PREDSTAVNICIMA TIJELA ŽUPANIJE</a:t>
            </a:r>
            <a:endParaRPr lang="hr-HR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veronika\Documents\1. SAVJET MLADIH KZŽ\2015\SJEDNICE\5.sjednica ŽSM\fotke\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071810"/>
            <a:ext cx="5786478" cy="3573150"/>
          </a:xfrm>
          <a:prstGeom prst="rect">
            <a:avLst/>
          </a:prstGeom>
          <a:noFill/>
        </p:spPr>
      </p:pic>
      <p:sp>
        <p:nvSpPr>
          <p:cNvPr id="9" name="Rezervirano mjesto sadržaja 2"/>
          <p:cNvSpPr txBox="1">
            <a:spLocks/>
          </p:cNvSpPr>
          <p:nvPr/>
        </p:nvSpPr>
        <p:spPr>
          <a:xfrm>
            <a:off x="228600" y="1142984"/>
            <a:ext cx="8534400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hr-HR" sz="2000" u="sng" dirty="0" smtClean="0">
              <a:latin typeface="Arial Narrow" panose="020B060602020203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hr-HR" sz="900" u="sng" dirty="0" smtClean="0">
              <a:latin typeface="Arial Narrow" panose="020B060602020203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hr-HR" sz="2000" u="sng" dirty="0" smtClean="0">
                <a:latin typeface="Arial Narrow" panose="020B0606020202030204" pitchFamily="34" charset="0"/>
              </a:rPr>
              <a:t>5</a:t>
            </a:r>
            <a:r>
              <a:rPr kumimoji="0" lang="hr-HR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SJEDNICA ŽUPANIJSKOG SAVJETA MLADIH, RADOBOJ, 16.12.2015.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hr-HR" sz="11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hr-HR" sz="2200" b="1" dirty="0" smtClean="0">
                <a:latin typeface="Arial Narrow" panose="020B0606020202030204" pitchFamily="34" charset="0"/>
              </a:rPr>
              <a:t>DEINSTITUCIONALIZACIJA  SOCIJALNE SKRBI ZA MLADE, SOCIJALNO UKLJUČIVANJE MLADIH U  ZAJEDNICU I SOCIJALNO PODUZETNIŠTVO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79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18" y="1219200"/>
            <a:ext cx="8610600" cy="5353072"/>
          </a:xfrm>
        </p:spPr>
        <p:txBody>
          <a:bodyPr>
            <a:normAutofit fontScale="85000" lnSpcReduction="20000"/>
          </a:bodyPr>
          <a:lstStyle/>
          <a:p>
            <a:r>
              <a:rPr lang="hr-HR" b="0" dirty="0" smtClean="0">
                <a:solidFill>
                  <a:schemeClr val="tx1"/>
                </a:solidFill>
              </a:rPr>
              <a:t> </a:t>
            </a:r>
          </a:p>
          <a:p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sz="2100" dirty="0" smtClean="0">
                <a:solidFill>
                  <a:schemeClr val="tx1"/>
                </a:solidFill>
              </a:rPr>
              <a:t>KOORDINACIJA   ŽUPANIJSKIH  SAVJETA MLADIH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b="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 smtClean="0"/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dirty="0"/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lvl="1"/>
            <a:endParaRPr lang="hr-HR" sz="1800" dirty="0" smtClean="0">
              <a:solidFill>
                <a:schemeClr val="tx1"/>
              </a:solidFill>
            </a:endParaRPr>
          </a:p>
          <a:p>
            <a:pPr lvl="1"/>
            <a:endParaRPr lang="hr-HR" sz="1800" dirty="0" smtClean="0">
              <a:solidFill>
                <a:schemeClr val="tx1"/>
              </a:solidFill>
            </a:endParaRPr>
          </a:p>
          <a:p>
            <a:pPr lvl="1"/>
            <a:endParaRPr lang="hr-HR" sz="1800" b="1" dirty="0" smtClean="0">
              <a:solidFill>
                <a:schemeClr val="tx1"/>
              </a:solidFill>
            </a:endParaRPr>
          </a:p>
          <a:p>
            <a:pPr lvl="1"/>
            <a:r>
              <a:rPr lang="hr-HR" sz="1800" b="1" dirty="0" smtClean="0">
                <a:solidFill>
                  <a:schemeClr val="tx1"/>
                </a:solidFill>
              </a:rPr>
              <a:t>Koordinacija </a:t>
            </a:r>
            <a:r>
              <a:rPr lang="hr-HR" sz="1800" b="1" dirty="0">
                <a:solidFill>
                  <a:schemeClr val="tx1"/>
                </a:solidFill>
              </a:rPr>
              <a:t>je osmišljena kao platforma za razmjenu prakse, kontinuirano </a:t>
            </a:r>
            <a:r>
              <a:rPr lang="hr-HR" sz="1800" b="1" dirty="0" smtClean="0">
                <a:solidFill>
                  <a:schemeClr val="tx1"/>
                </a:solidFill>
              </a:rPr>
              <a:t>informiranje, te </a:t>
            </a:r>
            <a:r>
              <a:rPr lang="hr-HR" sz="1800" b="1" dirty="0">
                <a:solidFill>
                  <a:schemeClr val="tx1"/>
                </a:solidFill>
              </a:rPr>
              <a:t>zajedničku analizu opće prisutnih problema </a:t>
            </a:r>
            <a:r>
              <a:rPr lang="hr-HR" sz="1800" b="1" dirty="0" smtClean="0">
                <a:solidFill>
                  <a:schemeClr val="tx1"/>
                </a:solidFill>
              </a:rPr>
              <a:t>mladih na razini Hrvatske. </a:t>
            </a:r>
          </a:p>
          <a:p>
            <a:pPr lvl="1"/>
            <a:endParaRPr lang="hr-HR" sz="1800" dirty="0" smtClean="0">
              <a:solidFill>
                <a:schemeClr val="tx1"/>
              </a:solidFill>
            </a:endParaRPr>
          </a:p>
          <a:p>
            <a:pPr lvl="1"/>
            <a:r>
              <a:rPr lang="hr-HR" sz="1800" b="1" dirty="0" smtClean="0"/>
              <a:t>DUBROVNIK, TRAVANJ 2015.,</a:t>
            </a:r>
          </a:p>
          <a:p>
            <a:pPr lvl="1"/>
            <a:r>
              <a:rPr lang="hr-HR" sz="1800" b="1" dirty="0" smtClean="0"/>
              <a:t>ZAGREB, PROSINAC 2015.</a:t>
            </a:r>
            <a:endParaRPr lang="hr-HR" sz="1800" b="1" dirty="0" smtClean="0">
              <a:solidFill>
                <a:schemeClr val="tx1"/>
              </a:solidFill>
            </a:endParaRPr>
          </a:p>
          <a:p>
            <a:pPr lvl="1"/>
            <a:endParaRPr lang="hr-HR" dirty="0" smtClean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1678"/>
            <a:ext cx="4310940" cy="28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Documents and Settings\veronika.kolman\Desktop\OSTALO\mob\1. SAVJET MLADIH KZŽ\1.sjednica Koordinacije\1.sjednica Koordinacije županijskih savjeta mladih R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71678"/>
            <a:ext cx="3929090" cy="28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4282" y="285728"/>
            <a:ext cx="7467600" cy="1214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b="1" cap="small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cap="small" dirty="0" smtClean="0"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SAVJET MLADIH KZŽ</a:t>
            </a: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hr-HR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                                       </a:t>
            </a:r>
            <a:r>
              <a:rPr kumimoji="0" lang="hr-HR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nacionalna i međunarodna razina</a:t>
            </a:r>
            <a:endParaRPr kumimoji="0" lang="hr-HR" sz="2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75156"/>
            <a:ext cx="1600200" cy="1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7727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2179</TotalTime>
  <Words>690</Words>
  <Application>Microsoft Office PowerPoint</Application>
  <PresentationFormat>On-screen Show (4:3)</PresentationFormat>
  <Paragraphs>345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 IZVJEŠĆE O RADU SAVJETA MLADIH  KRAPINSKO - ZAGORSKE ŽUPANIJE  U 2015.GODINI</vt:lpstr>
      <vt:lpstr>     SAVJET MLADIH KZŽ   AKTIVNOSTI NA SLJEDEĆIM RAZINAMA,             SUKLADNO PROGRAMU RADA ZA 2015.GODINU</vt:lpstr>
      <vt:lpstr>     SAVJET MLADIH KZŽ   SURADNJA SA ŽUPANIJSKOM SKUPŠTINOM                                     I PREDSTAVNICIMA TIJELA ŽUPANIJE</vt:lpstr>
      <vt:lpstr>     SAVJET MLADIH KZŽ   SURADNJA SA ŽUPANIJSKOM SKUPŠTINOM                                     I PREDSTAVNICIMA TIJELA ŽUPANIJE</vt:lpstr>
      <vt:lpstr>     SAVJET MLADIH KZŽ   SURADNJA SA ŽUPANIJSKOM SKUPŠTINOM                                     I PREDSTAVNICIMA TIJELA ŽUPANIJE</vt:lpstr>
      <vt:lpstr>     SAVJET MLADIH KZŽ   SURADNJA SA ŽUPANIJSKOM SKUPŠTINOM                                     I PREDSTAVNICIMA TIJELA ŽUPANIJE</vt:lpstr>
      <vt:lpstr>     SAVJET MLADIH KZŽ   SURADNJA SA ŽUPANIJSKOM SKUPŠTINOM                                     I PREDSTAVNICIMA TIJELA ŽUPANIJE</vt:lpstr>
      <vt:lpstr>     SAVJET MLADIH KZŽ   SURADNJA SA ŽUPANIJSKOM SKUPŠTINOM                                     I PREDSTAVNICIMA TIJELA ŽUPANIJE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NIKADA NE SUMNJAJ DA MALA GRUPA LJUDI MOŽE PROMIJENITI SVIJET,  UISTINU TO JE JEDINO ŠTO GA JE IKADA I MIJENJALO!   Margaret Mead      HVALA NA PAŽNJI!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Veronika Kolman</dc:creator>
  <cp:lastModifiedBy>Svjetlana</cp:lastModifiedBy>
  <cp:revision>267</cp:revision>
  <cp:lastPrinted>2016-03-16T09:35:59Z</cp:lastPrinted>
  <dcterms:created xsi:type="dcterms:W3CDTF">2015-05-06T22:05:48Z</dcterms:created>
  <dcterms:modified xsi:type="dcterms:W3CDTF">2016-03-16T10:26:12Z</dcterms:modified>
  <cp:contentStatus>Konačno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